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88" r:id="rId2"/>
    <p:sldId id="381" r:id="rId3"/>
    <p:sldId id="358" r:id="rId4"/>
    <p:sldId id="357" r:id="rId5"/>
    <p:sldId id="389" r:id="rId6"/>
    <p:sldId id="333" r:id="rId7"/>
    <p:sldId id="390" r:id="rId8"/>
    <p:sldId id="334" r:id="rId9"/>
    <p:sldId id="337" r:id="rId10"/>
    <p:sldId id="309" r:id="rId11"/>
    <p:sldId id="340" r:id="rId12"/>
    <p:sldId id="346" r:id="rId13"/>
    <p:sldId id="342" r:id="rId14"/>
    <p:sldId id="391" r:id="rId15"/>
    <p:sldId id="392" r:id="rId16"/>
    <p:sldId id="256" r:id="rId17"/>
    <p:sldId id="257" r:id="rId18"/>
    <p:sldId id="263" r:id="rId19"/>
    <p:sldId id="259" r:id="rId20"/>
    <p:sldId id="264" r:id="rId21"/>
    <p:sldId id="260" r:id="rId22"/>
    <p:sldId id="261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62" r:id="rId3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557FC8"/>
    <a:srgbClr val="00AAB4"/>
    <a:srgbClr val="423960"/>
    <a:srgbClr val="CCCACB"/>
    <a:srgbClr val="FBF6F3"/>
    <a:srgbClr val="487C77"/>
    <a:srgbClr val="183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6370" autoAdjust="0"/>
  </p:normalViewPr>
  <p:slideViewPr>
    <p:cSldViewPr snapToGrid="0">
      <p:cViewPr varScale="1">
        <p:scale>
          <a:sx n="79" d="100"/>
          <a:sy n="79" d="100"/>
        </p:scale>
        <p:origin x="758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6A4A8-07C6-4108-BDDF-AB2FC4825245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66AA2-0EAB-4C31-A3E9-5DFA2E56E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48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61B11-B401-4685-B1A8-A054646772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883FC-96DC-4CBC-BDF6-7C531668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60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258DA-582D-42A2-AAB8-7F85DDD38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D6C6F2-27F1-40B3-AAD3-C6872D3B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CC69C-2D83-479D-B13A-0C8F4A9CF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63AC3A-A714-4986-8EF0-4CE70ABCC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EED362-0843-47C8-9208-B3919315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919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B5F54-B74D-4816-97B8-2A3807D75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871332-52F5-4494-BD38-C1DE1D452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0ADE7F-ECC0-4337-A753-32EE656C1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B3D6A7-9731-4FC3-8CEA-11D0B8BD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D9F568-B1FE-47F9-9560-66F5AFE7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55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2DA1F-0BE2-4BEB-9276-130C5DBF8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DDB717-4BDD-4991-9826-A6D610FEC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E5A0F-FCEB-4D6F-8C79-84929B4C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98E93B-64D2-4BDC-9712-E240B1B3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A045CE-1438-483C-96E8-2604566F1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12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852BC-5637-4AD1-AFA5-EA2AC79F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1663C1-D56F-4B65-9554-6135B389D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584870-B132-48B0-8BFE-B10E431F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C47CA-0FA6-4A77-A561-F5AE7396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A598D8-4599-4F4C-8A93-5E227476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34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3FF5-226E-42E9-ABDA-94B836A3A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7D8A8C-FE2F-464E-9650-413B78C3B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671CC5-8144-4DC4-ADA4-0E44F899A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7DA59-8F1D-41D1-9670-020946258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06870-290E-40C1-BE40-6FBBF56D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98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A64F1-7541-4F4B-9092-DAE037B0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7ED380-2D9D-474E-9636-36E20D9AD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5DA20A-9E35-426A-8052-7DF66090D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E311E2-F7BC-4729-AB3A-C3103FDE6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D21847-971D-4028-9CE7-6A7C5636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6C513D-1203-4477-9EC7-28D20AF7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10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31B09-014F-4969-A875-A233A4AC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A0EC03-98AB-4023-BF5C-8119FAE96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9706B2-1425-40AE-BFC0-0EF6BDF60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3F8C56-02B8-437E-94BD-C387E9E2A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CB0553-BB9F-41A1-AFD0-2D68D3A1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8E230E-6D98-4204-8D8C-83717139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99F161-DD5C-4C2C-9AD9-625C7343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73F632-20F4-48D2-96A4-E3A7CB74E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66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D0E59-7A20-494A-8368-21CCEF3EE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BC51E-A5F2-4A26-BD86-EBD4D45ED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C238FA-A7B7-494E-9B12-9E9CA8836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C9FC02-7EA0-43A8-8A87-2D79A6E7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0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44B2FB-4CBD-4EBB-A7C2-77CC1EA3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29FBFF-E328-4143-98C2-3BCBF929E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D6182D-8182-4BA3-845E-1FB1DCF8C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6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57B6B-8746-48EE-817D-80C5A3EE9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746CE-7E47-40C9-873A-71908C216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4CA22B-F883-4CD6-9689-421DC0E6C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9E5F70-6581-48C5-B7F7-13817531C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F1AE5F-EE37-4EA1-8264-6DA6A794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4733DB-0F74-4B70-9358-F4C01118D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56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69F60-F5C5-4BF3-B7F1-74887BFDB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1032BC-82EE-4264-9025-4B7A21FEC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C42A8F-A097-4155-8E5C-8B5EBCC8D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A3081E-A310-4B4E-B591-83187E3B3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2AE87F-358C-4CC4-95B3-54FE42B36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24D8AA-82C3-41F6-9087-C6EBCD29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89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21192-714D-4A02-B235-C5533D19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09C82F-983A-4D1E-8AFA-051BF266D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5229F7-A875-4E0C-983F-A0618150C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79FDB-5C32-4AEB-BF1F-8EADBD9BE26F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4F796D-342F-4FA1-8D0D-057C872CB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22680-343A-49C5-9750-C706986DC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232C2-21E1-4B7F-9B0B-03515A316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2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958471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91256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CF8B72B-2219-49A8-B09F-6BEF246F3318}"/>
              </a:ext>
            </a:extLst>
          </p:cNvPr>
          <p:cNvSpPr/>
          <p:nvPr/>
        </p:nvSpPr>
        <p:spPr>
          <a:xfrm>
            <a:off x="4524580" y="479215"/>
            <a:ext cx="766742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/>
              <a:t>ОРГАНИЗАЦИЯ И ЦИФРОВИЗАЦИЯ УЧЕБНОГО ПРОЦЕССА</a:t>
            </a:r>
            <a:endParaRPr lang="ru-RU" sz="24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25" y="801437"/>
            <a:ext cx="10671090" cy="60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82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958471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91256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32E6A7F-320A-472A-853E-26E54BB3A5FF}"/>
              </a:ext>
            </a:extLst>
          </p:cNvPr>
          <p:cNvSpPr/>
          <p:nvPr/>
        </p:nvSpPr>
        <p:spPr>
          <a:xfrm>
            <a:off x="7811316" y="240119"/>
            <a:ext cx="439960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/>
              <a:t>MICROSOFT POWER</a:t>
            </a:r>
            <a:r>
              <a:rPr lang="ru-RU" sz="2400" b="1" dirty="0"/>
              <a:t> </a:t>
            </a:r>
            <a:r>
              <a:rPr lang="en-US" sz="2400" b="1" dirty="0"/>
              <a:t>BI - </a:t>
            </a:r>
            <a:r>
              <a:rPr lang="ru-RU" sz="2400" b="1" dirty="0"/>
              <a:t>ОТЧЕТЫ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872" y="1281940"/>
            <a:ext cx="3851091" cy="2171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38625" y="1291718"/>
            <a:ext cx="3785983" cy="2160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6577" y="1291718"/>
            <a:ext cx="3776701" cy="2151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872" y="4078735"/>
            <a:ext cx="3888443" cy="2207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61285" y="4069209"/>
            <a:ext cx="3863323" cy="22076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06579" y="4089199"/>
            <a:ext cx="3776699" cy="21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96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958471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91256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32E6A7F-320A-472A-853E-26E54BB3A5FF}"/>
              </a:ext>
            </a:extLst>
          </p:cNvPr>
          <p:cNvSpPr/>
          <p:nvPr/>
        </p:nvSpPr>
        <p:spPr>
          <a:xfrm>
            <a:off x="5804723" y="249644"/>
            <a:ext cx="6374437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/>
              <a:t>КОНСТРУКТОР ДОКУМЕНТА ОБ ОБРАЗОВАНИИ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1328014"/>
            <a:ext cx="7272337" cy="33916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910" y="3429000"/>
            <a:ext cx="6668481" cy="315933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324600" y="1228725"/>
            <a:ext cx="1362075" cy="390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10710620" y="3322448"/>
            <a:ext cx="1362075" cy="390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9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958471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91256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84" y="4084044"/>
            <a:ext cx="5363774" cy="2672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28" y="4124470"/>
            <a:ext cx="5311571" cy="262949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CF8B72B-2219-49A8-B09F-6BEF246F3318}"/>
              </a:ext>
            </a:extLst>
          </p:cNvPr>
          <p:cNvSpPr/>
          <p:nvPr/>
        </p:nvSpPr>
        <p:spPr>
          <a:xfrm>
            <a:off x="9471768" y="244215"/>
            <a:ext cx="2720232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/>
              <a:t>Интегральный </a:t>
            </a:r>
            <a:r>
              <a:rPr lang="en-US" sz="2400" b="1" u="sng" dirty="0"/>
              <a:t>GPA</a:t>
            </a:r>
            <a:endParaRPr lang="ru-RU" sz="24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54" y="1174706"/>
            <a:ext cx="4048727" cy="2675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"/>
          <a:stretch/>
        </p:blipFill>
        <p:spPr>
          <a:xfrm>
            <a:off x="953784" y="1077887"/>
            <a:ext cx="5913741" cy="28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E08131-96FF-4F78-A403-353318F16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92" y="4120414"/>
            <a:ext cx="4835275" cy="244504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D305CDD-DF21-4FAF-8A45-985EDF252066}"/>
              </a:ext>
            </a:extLst>
          </p:cNvPr>
          <p:cNvSpPr/>
          <p:nvPr/>
        </p:nvSpPr>
        <p:spPr>
          <a:xfrm>
            <a:off x="451692" y="3611855"/>
            <a:ext cx="4421723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i="1" u="sng" dirty="0"/>
              <a:t>Документооборот </a:t>
            </a:r>
            <a:r>
              <a:rPr lang="en-US" sz="2400" i="1" u="sng" dirty="0"/>
              <a:t>Arta synergy</a:t>
            </a:r>
            <a:endParaRPr lang="ru-RU" sz="2400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B439B-09C5-4C90-893E-556F3831A7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00" y="1332899"/>
            <a:ext cx="4421723" cy="20961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033FC8-3E08-42A7-BED1-94239475E3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6" y="1347982"/>
            <a:ext cx="4421723" cy="209610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6B5D49D-5944-4442-9E54-207551E17E08}"/>
              </a:ext>
            </a:extLst>
          </p:cNvPr>
          <p:cNvSpPr/>
          <p:nvPr/>
        </p:nvSpPr>
        <p:spPr>
          <a:xfrm>
            <a:off x="8006185" y="3611855"/>
            <a:ext cx="234230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kk-KZ" sz="24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Сайт для МООК</a:t>
            </a:r>
            <a:endParaRPr lang="ru-RU" sz="2400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FEEA607-5FF8-40BA-90AA-6B8C49F9083F}"/>
              </a:ext>
            </a:extLst>
          </p:cNvPr>
          <p:cNvSpPr/>
          <p:nvPr/>
        </p:nvSpPr>
        <p:spPr>
          <a:xfrm>
            <a:off x="9554824" y="1727750"/>
            <a:ext cx="2380780" cy="16555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i="1" u="sng" dirty="0"/>
              <a:t>Видеостудия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i="1" u="sng" dirty="0"/>
              <a:t>для записи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i="1" u="sng" dirty="0"/>
              <a:t>онлайн курсов и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i="1" u="sng" dirty="0"/>
              <a:t>вебинаров</a:t>
            </a:r>
            <a:endParaRPr lang="ru-RU" sz="2400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3265751-0D83-47AC-AE34-084E9FFEAEB4}"/>
              </a:ext>
            </a:extLst>
          </p:cNvPr>
          <p:cNvCxnSpPr>
            <a:cxnSpLocks/>
          </p:cNvCxnSpPr>
          <p:nvPr/>
        </p:nvCxnSpPr>
        <p:spPr>
          <a:xfrm>
            <a:off x="2377440" y="958471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A516238-7DB3-4347-8ABC-1A96D5D7C9A8}"/>
              </a:ext>
            </a:extLst>
          </p:cNvPr>
          <p:cNvCxnSpPr>
            <a:cxnSpLocks/>
          </p:cNvCxnSpPr>
          <p:nvPr/>
        </p:nvCxnSpPr>
        <p:spPr>
          <a:xfrm>
            <a:off x="2537460" y="91256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619B998-1415-49F4-A354-0565BF812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3FE3C-2E97-4DFE-81AF-BF204E082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095" y="4087777"/>
            <a:ext cx="4873413" cy="251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04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18" y="116733"/>
            <a:ext cx="11500256" cy="64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17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2" y="114298"/>
            <a:ext cx="11919626" cy="670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94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13AC8-2D0D-4408-BF15-FB5AD0D747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5AA43E-C628-4085-B75F-4B7EC3DC9A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F4A04F-5016-4215-AB93-549AF6EE0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9C820512-06FC-482E-B976-7D09F788C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617351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1A03D9-3795-431A-89EB-5184E6173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6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30E943-317D-40CB-B6D3-08B5850C5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9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958471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91256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CABBC3-9522-439F-ADEC-512C369FA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7" y="1494277"/>
            <a:ext cx="11649606" cy="482791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CF8B72B-2219-49A8-B09F-6BEF246F3318}"/>
              </a:ext>
            </a:extLst>
          </p:cNvPr>
          <p:cNvSpPr/>
          <p:nvPr/>
        </p:nvSpPr>
        <p:spPr>
          <a:xfrm>
            <a:off x="4591892" y="470965"/>
            <a:ext cx="766742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/>
              <a:t>ОРГАНИЗАЦИЯ И ЦИФРОВИЗАЦИЯ УЧЕБНОГО ПРОЦЕССА</a:t>
            </a:r>
            <a:endParaRPr lang="ru-RU" sz="24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14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534FF7-5B1C-4946-9C81-A9423B6E4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83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45B936-C130-4878-AB2A-D7AFE4E8A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12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D49BA8-B7BD-4297-BA71-5F5167116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74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77B50D-3A08-41C3-A3CB-10AD63C5E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45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B0FED7-BA9B-4F7A-A026-7B3C95D5B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8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D719C2-6FF2-4F91-B67E-602BFFBF0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24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D694D0-A10A-4D6A-8FE3-68B239118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9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2D4850-F4F5-4F4B-AA99-4546DE49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2F6C6B-285F-40AC-8962-8128189C1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49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6BD266-3D14-444C-BC77-27D8A613C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2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958471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91256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9" y="1033184"/>
            <a:ext cx="3217685" cy="791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10216" r="1373" b="7604"/>
          <a:stretch/>
        </p:blipFill>
        <p:spPr>
          <a:xfrm>
            <a:off x="3959703" y="1875433"/>
            <a:ext cx="7806020" cy="4065853"/>
          </a:xfrm>
          <a:prstGeom prst="rect">
            <a:avLst/>
          </a:prstGeom>
        </p:spPr>
      </p:pic>
      <p:sp>
        <p:nvSpPr>
          <p:cNvPr id="28" name="Объект 2"/>
          <p:cNvSpPr txBox="1">
            <a:spLocks/>
          </p:cNvSpPr>
          <p:nvPr/>
        </p:nvSpPr>
        <p:spPr>
          <a:xfrm>
            <a:off x="281299" y="2741848"/>
            <a:ext cx="3602894" cy="3199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/>
              <a:t>МООК старшего преподавателя кафедры «Экономика» </a:t>
            </a:r>
            <a:r>
              <a:rPr lang="ru-RU" sz="1800" b="1" dirty="0"/>
              <a:t>Тажиденовой А.Р. </a:t>
            </a:r>
            <a:r>
              <a:rPr lang="ru-RU" sz="1800" dirty="0"/>
              <a:t>по дисциплине «</a:t>
            </a:r>
            <a:r>
              <a:rPr lang="ru-RU" sz="1800" u="sng" dirty="0"/>
              <a:t>Основы бизнес-планирования</a:t>
            </a:r>
            <a:r>
              <a:rPr lang="ru-RU" sz="1800" dirty="0"/>
              <a:t>» прошел все этапы согласования и экспертизы.       В настоящее время ведется загрузка электронного курса на образовательную платформу </a:t>
            </a:r>
            <a:r>
              <a:rPr lang="en-US" sz="1800" b="1" dirty="0"/>
              <a:t>Coursera</a:t>
            </a:r>
            <a:r>
              <a:rPr lang="ru-RU" sz="1800" dirty="0"/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82950" y="485799"/>
            <a:ext cx="8446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u="sng" dirty="0"/>
              <a:t>ВНЕДРЕНИЕ ОНЛАЙН-ОБУЧЕНИЯ НА ПЛАТФОРМЕ COURSERA</a:t>
            </a:r>
            <a:endParaRPr lang="ru-RU" sz="2400" b="1" i="0" u="sng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6520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40CDDC-2C1A-4C3C-AFE0-DDCD4A581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0"/>
            <a:ext cx="534435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1A33C0-92A4-4141-8813-654054B84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04" y="0"/>
            <a:ext cx="5693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32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880647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81528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t="6091" r="575"/>
          <a:stretch/>
        </p:blipFill>
        <p:spPr>
          <a:xfrm>
            <a:off x="8410766" y="1082613"/>
            <a:ext cx="3610292" cy="19336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66" y="3034353"/>
            <a:ext cx="3610292" cy="173519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98418"/>
              </p:ext>
            </p:extLst>
          </p:nvPr>
        </p:nvGraphicFramePr>
        <p:xfrm>
          <a:off x="321013" y="1673669"/>
          <a:ext cx="8013361" cy="526447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63610">
                  <a:extLst>
                    <a:ext uri="{9D8B030D-6E8A-4147-A177-3AD203B41FA5}">
                      <a16:colId xmlns:a16="http://schemas.microsoft.com/office/drawing/2014/main" val="3037813292"/>
                    </a:ext>
                  </a:extLst>
                </a:gridCol>
                <a:gridCol w="2204937">
                  <a:extLst>
                    <a:ext uri="{9D8B030D-6E8A-4147-A177-3AD203B41FA5}">
                      <a16:colId xmlns:a16="http://schemas.microsoft.com/office/drawing/2014/main" val="3652273993"/>
                    </a:ext>
                  </a:extLst>
                </a:gridCol>
                <a:gridCol w="2750818">
                  <a:extLst>
                    <a:ext uri="{9D8B030D-6E8A-4147-A177-3AD203B41FA5}">
                      <a16:colId xmlns:a16="http://schemas.microsoft.com/office/drawing/2014/main" val="3956555707"/>
                    </a:ext>
                  </a:extLst>
                </a:gridCol>
                <a:gridCol w="2593996">
                  <a:extLst>
                    <a:ext uri="{9D8B030D-6E8A-4147-A177-3AD203B41FA5}">
                      <a16:colId xmlns:a16="http://schemas.microsoft.com/office/drawing/2014/main" val="2805805940"/>
                    </a:ext>
                  </a:extLst>
                </a:gridCol>
              </a:tblGrid>
              <a:tr h="1882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№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ФИО ППС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ФАКУЛЬТЕТ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ДИСЦИПЛИНА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117233660"/>
                  </a:ext>
                </a:extLst>
              </a:tr>
              <a:tr h="1882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1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Д</a:t>
                      </a:r>
                      <a:r>
                        <a:rPr lang="kk-KZ" sz="1200" dirty="0">
                          <a:effectLst/>
                        </a:rPr>
                        <a:t>инг</a:t>
                      </a:r>
                      <a:r>
                        <a:rPr lang="en-US" sz="1200" dirty="0" err="1">
                          <a:effectLst/>
                        </a:rPr>
                        <a:t>азиева</a:t>
                      </a:r>
                      <a:r>
                        <a:rPr lang="en-US" sz="1200" dirty="0">
                          <a:effectLst/>
                        </a:rPr>
                        <a:t> М.Д.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Экономика</a:t>
                      </a:r>
                      <a:r>
                        <a:rPr lang="en-US" sz="1200" dirty="0">
                          <a:effectLst/>
                        </a:rPr>
                        <a:t> и </a:t>
                      </a:r>
                      <a:r>
                        <a:rPr lang="en-US" sz="1200" dirty="0" err="1">
                          <a:effectLst/>
                        </a:rPr>
                        <a:t>право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Трейд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маркетинг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1194229213"/>
                  </a:ext>
                </a:extLst>
              </a:tr>
              <a:tr h="1882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2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Мерчендайзинг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4017211701"/>
                  </a:ext>
                </a:extLst>
              </a:tr>
              <a:tr h="1967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3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Джумаева</a:t>
                      </a:r>
                      <a:r>
                        <a:rPr lang="en-US" sz="1200" dirty="0">
                          <a:effectLst/>
                        </a:rPr>
                        <a:t> А.К.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Экономика</a:t>
                      </a:r>
                      <a:r>
                        <a:rPr lang="en-US" sz="1200" dirty="0">
                          <a:effectLst/>
                        </a:rPr>
                        <a:t> и </a:t>
                      </a:r>
                      <a:r>
                        <a:rPr lang="en-US" sz="1200" dirty="0" err="1">
                          <a:effectLst/>
                        </a:rPr>
                        <a:t>право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Теория статистики и Е-статистика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2855787064"/>
                  </a:ext>
                </a:extLst>
              </a:tr>
              <a:tr h="1882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4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Тажиденова</a:t>
                      </a:r>
                      <a:r>
                        <a:rPr lang="en-US" sz="1200" dirty="0">
                          <a:effectLst/>
                        </a:rPr>
                        <a:t> А.Р.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Экономика</a:t>
                      </a:r>
                      <a:r>
                        <a:rPr lang="en-US" sz="1200" dirty="0">
                          <a:effectLst/>
                        </a:rPr>
                        <a:t> и </a:t>
                      </a:r>
                      <a:r>
                        <a:rPr lang="en-US" sz="1200" dirty="0" err="1">
                          <a:effectLst/>
                        </a:rPr>
                        <a:t>право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Бизнес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планирование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3197322081"/>
                  </a:ext>
                </a:extLst>
              </a:tr>
              <a:tr h="3779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5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Байтемирова</a:t>
                      </a:r>
                      <a:r>
                        <a:rPr lang="ru-RU" sz="1200" dirty="0">
                          <a:effectLst/>
                        </a:rPr>
                        <a:t> Н.Б.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Физика, математика и информационные технологии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С++ </a:t>
                      </a:r>
                      <a:r>
                        <a:rPr lang="en-US" sz="1200" dirty="0" err="1">
                          <a:effectLst/>
                        </a:rPr>
                        <a:t>программалау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тілі</a:t>
                      </a:r>
                      <a:endParaRPr lang="en-US" sz="1200" b="1" dirty="0">
                        <a:solidFill>
                          <a:srgbClr val="1F4D7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1705747947"/>
                  </a:ext>
                </a:extLst>
              </a:tr>
              <a:tr h="3779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6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Байтемирова</a:t>
                      </a:r>
                      <a:r>
                        <a:rPr lang="ru-RU" sz="1200" dirty="0">
                          <a:effectLst/>
                        </a:rPr>
                        <a:t> Н.Б.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Физика, математика и информационные технологии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Arduino </a:t>
                      </a:r>
                      <a:r>
                        <a:rPr lang="en-US" sz="1200" dirty="0" err="1">
                          <a:effectLst/>
                        </a:rPr>
                        <a:t>микроконтроллер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платасында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бағдарламалау</a:t>
                      </a:r>
                      <a:endParaRPr lang="en-US" sz="1200" b="1" dirty="0">
                        <a:solidFill>
                          <a:srgbClr val="1F4D7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2702003313"/>
                  </a:ext>
                </a:extLst>
              </a:tr>
              <a:tr h="4006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7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Ахметова Г.Т.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Экономика</a:t>
                      </a:r>
                      <a:r>
                        <a:rPr lang="en-US" sz="1200" dirty="0">
                          <a:effectLst/>
                        </a:rPr>
                        <a:t> и </a:t>
                      </a:r>
                      <a:r>
                        <a:rPr lang="en-US" sz="1200" dirty="0" err="1">
                          <a:effectLst/>
                        </a:rPr>
                        <a:t>право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Финансовый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анализ</a:t>
                      </a:r>
                      <a:endParaRPr lang="en-US" sz="12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rgbClr val="1F4D7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3749557366"/>
                  </a:ext>
                </a:extLst>
              </a:tr>
              <a:tr h="3779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8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Куанбаева</a:t>
                      </a:r>
                      <a:r>
                        <a:rPr lang="en-US" sz="1200" dirty="0">
                          <a:effectLst/>
                        </a:rPr>
                        <a:t> Б.У.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Физика, математика и информационные технологии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Электромагнитизм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2433487417"/>
                  </a:ext>
                </a:extLst>
              </a:tr>
              <a:tr h="1882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9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Альдешова</a:t>
                      </a:r>
                      <a:r>
                        <a:rPr lang="en-US" sz="1200" dirty="0">
                          <a:effectLst/>
                        </a:rPr>
                        <a:t> С.Б.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Экономика</a:t>
                      </a:r>
                      <a:r>
                        <a:rPr lang="en-US" sz="1200" dirty="0">
                          <a:effectLst/>
                        </a:rPr>
                        <a:t> и </a:t>
                      </a:r>
                      <a:r>
                        <a:rPr lang="en-US" sz="1200" dirty="0" err="1">
                          <a:effectLst/>
                        </a:rPr>
                        <a:t>право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Бухгалтерлік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есеп</a:t>
                      </a:r>
                      <a:endParaRPr lang="en-US" sz="1200" b="1" dirty="0">
                        <a:solidFill>
                          <a:srgbClr val="1F4D7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2414283283"/>
                  </a:ext>
                </a:extLst>
              </a:tr>
              <a:tr h="1882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10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Қаржылық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есеп</a:t>
                      </a:r>
                      <a:r>
                        <a:rPr lang="en-US" sz="1200" dirty="0">
                          <a:effectLst/>
                        </a:rPr>
                        <a:t> 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1027209835"/>
                  </a:ext>
                </a:extLst>
              </a:tr>
              <a:tr h="3779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11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Абыканова</a:t>
                      </a:r>
                      <a:r>
                        <a:rPr lang="ru-RU" sz="1200" dirty="0">
                          <a:effectLst/>
                        </a:rPr>
                        <a:t> Б.Т., </a:t>
                      </a:r>
                      <a:r>
                        <a:rPr lang="ru-RU" sz="1200" dirty="0" err="1">
                          <a:effectLst/>
                        </a:rPr>
                        <a:t>Мырзагерейқызы</a:t>
                      </a:r>
                      <a:r>
                        <a:rPr lang="ru-RU" sz="1200" dirty="0">
                          <a:effectLst/>
                        </a:rPr>
                        <a:t> Г.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Физика, математика и информационные технологии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Молекулалық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физика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және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термодинамика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3221091889"/>
                  </a:ext>
                </a:extLst>
              </a:tr>
              <a:tr h="3779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12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Ележанова</a:t>
                      </a:r>
                      <a:r>
                        <a:rPr lang="ru-RU" sz="1200" dirty="0">
                          <a:effectLst/>
                        </a:rPr>
                        <a:t> Ш.К.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Физика, математика и информационные технологии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Академиялық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жазылым</a:t>
                      </a:r>
                      <a:endParaRPr lang="en-US" sz="1200" b="1" dirty="0">
                        <a:solidFill>
                          <a:srgbClr val="1F4D7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69371199"/>
                  </a:ext>
                </a:extLst>
              </a:tr>
              <a:tr h="3779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13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Салыкбаева</a:t>
                      </a:r>
                      <a:r>
                        <a:rPr lang="ru-RU" sz="1200" dirty="0">
                          <a:effectLst/>
                        </a:rPr>
                        <a:t> Ж.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Физика, математика и информационные технологии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Сапа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менеджменті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жүйеcі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курсы</a:t>
                      </a:r>
                      <a:endParaRPr lang="en-US" sz="1200" b="1" dirty="0">
                        <a:solidFill>
                          <a:srgbClr val="1F4D7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1369902336"/>
                  </a:ext>
                </a:extLst>
              </a:tr>
              <a:tr h="5675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14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Туленова</a:t>
                      </a:r>
                      <a:r>
                        <a:rPr lang="ru-RU" sz="1200" dirty="0">
                          <a:effectLst/>
                        </a:rPr>
                        <a:t> У.К.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Факультет инновационного образования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Бастауыш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мектептегі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тәрбиелеу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жұмысының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теориясы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және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технологиясы</a:t>
                      </a:r>
                      <a:endParaRPr lang="en-US" sz="1200" b="1" dirty="0">
                        <a:solidFill>
                          <a:srgbClr val="1F4D7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2490151622"/>
                  </a:ext>
                </a:extLst>
              </a:tr>
              <a:tr h="4006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15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Ахметова Г.Т.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Экономика</a:t>
                      </a:r>
                      <a:r>
                        <a:rPr lang="en-US" sz="1200" dirty="0">
                          <a:effectLst/>
                        </a:rPr>
                        <a:t> и </a:t>
                      </a:r>
                      <a:r>
                        <a:rPr lang="en-US" sz="1200" dirty="0" err="1">
                          <a:effectLst/>
                        </a:rPr>
                        <a:t>право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Корпоративные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финансы</a:t>
                      </a:r>
                      <a:endParaRPr lang="en-US" sz="12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rgbClr val="1F4D7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385" marR="56385" marT="7831" marB="0" anchor="ctr"/>
                </a:tc>
                <a:extLst>
                  <a:ext uri="{0D108BD9-81ED-4DB2-BD59-A6C34878D82A}">
                    <a16:rowId xmlns:a16="http://schemas.microsoft.com/office/drawing/2014/main" val="1359420948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648325" y="409837"/>
            <a:ext cx="662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cs typeface="Times New Roman" panose="02020603050405020304" pitchFamily="18" charset="0"/>
              </a:rPr>
              <a:t>ЦИФРОВИЗАЦИЯ ОБРАЗОВАТЕЛЬНЫХ РЕСУРСОВ</a:t>
            </a:r>
            <a:endParaRPr lang="en-US" sz="2400" b="1" u="sng" dirty="0">
              <a:ea typeface="Roboto Medium" panose="020000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4621" y="912484"/>
            <a:ext cx="8166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образовательных ресурсов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внедрение электронных учебников и мультимедийных материалов стало одним из важных этапов модернизации учебного процесса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449674" y="4893415"/>
            <a:ext cx="35834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студентов отметили, что использование цифровых технологий делает обучение более доступным и удобным.</a:t>
            </a:r>
          </a:p>
        </p:txBody>
      </p:sp>
    </p:spTree>
    <p:extLst>
      <p:ext uri="{BB962C8B-B14F-4D97-AF65-F5344CB8AC3E}">
        <p14:creationId xmlns:p14="http://schemas.microsoft.com/office/powerpoint/2010/main" val="3087639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880647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81528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8328827" y="371102"/>
            <a:ext cx="3863173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ДОСТИГНУТЫЕ РЕЗУЛЬТАТЫ</a:t>
            </a:r>
            <a:endParaRPr lang="en-US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3" y="1159528"/>
            <a:ext cx="9918582" cy="567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04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958471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91256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32E6A7F-320A-472A-853E-26E54BB3A5FF}"/>
              </a:ext>
            </a:extLst>
          </p:cNvPr>
          <p:cNvSpPr/>
          <p:nvPr/>
        </p:nvSpPr>
        <p:spPr>
          <a:xfrm>
            <a:off x="7708958" y="257390"/>
            <a:ext cx="424520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400" b="1" dirty="0"/>
              <a:t>РЕГИСТРАЦИЯ АБИТУРИЕНТОВ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8001" t="20198" r="31730" b="10397"/>
          <a:stretch/>
        </p:blipFill>
        <p:spPr>
          <a:xfrm>
            <a:off x="264979" y="1319459"/>
            <a:ext cx="3076576" cy="48374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6895" y="5526096"/>
            <a:ext cx="2201734" cy="2074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6761" r="32810"/>
          <a:stretch/>
        </p:blipFill>
        <p:spPr>
          <a:xfrm>
            <a:off x="3539858" y="1342798"/>
            <a:ext cx="2829693" cy="4814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r="34362"/>
          <a:stretch/>
        </p:blipFill>
        <p:spPr>
          <a:xfrm>
            <a:off x="6691131" y="1342798"/>
            <a:ext cx="5373869" cy="48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68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958471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91256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32E6A7F-320A-472A-853E-26E54BB3A5FF}"/>
              </a:ext>
            </a:extLst>
          </p:cNvPr>
          <p:cNvSpPr/>
          <p:nvPr/>
        </p:nvSpPr>
        <p:spPr>
          <a:xfrm>
            <a:off x="7708958" y="257390"/>
            <a:ext cx="424520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400" b="1" dirty="0"/>
              <a:t>РЕГИСТРАЦИЯ АБИТУРИЕНТОВ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8001" t="20198" r="31730" b="10397"/>
          <a:stretch/>
        </p:blipFill>
        <p:spPr>
          <a:xfrm>
            <a:off x="264979" y="1319459"/>
            <a:ext cx="3076576" cy="48374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6895" y="5526096"/>
            <a:ext cx="2201734" cy="2074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6761" r="32810"/>
          <a:stretch/>
        </p:blipFill>
        <p:spPr>
          <a:xfrm>
            <a:off x="3539858" y="1342798"/>
            <a:ext cx="2829693" cy="4814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r="34362"/>
          <a:stretch/>
        </p:blipFill>
        <p:spPr>
          <a:xfrm>
            <a:off x="6691131" y="1342798"/>
            <a:ext cx="5373869" cy="48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6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958471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91256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32E6A7F-320A-472A-853E-26E54BB3A5FF}"/>
              </a:ext>
            </a:extLst>
          </p:cNvPr>
          <p:cNvSpPr/>
          <p:nvPr/>
        </p:nvSpPr>
        <p:spPr>
          <a:xfrm>
            <a:off x="4983589" y="272625"/>
            <a:ext cx="724403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/>
              <a:t>ЦОО - СЛИЧИТЕЛЬНАЯ ВЕДОМОСТЬ И ДОП.СЕМЕСТР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285" r="1775"/>
          <a:stretch/>
        </p:blipFill>
        <p:spPr>
          <a:xfrm>
            <a:off x="6245525" y="1055756"/>
            <a:ext cx="5884072" cy="27486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28535"/>
          <a:stretch/>
        </p:blipFill>
        <p:spPr>
          <a:xfrm>
            <a:off x="280244" y="2416125"/>
            <a:ext cx="5559889" cy="42520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2772" b="3617"/>
          <a:stretch/>
        </p:blipFill>
        <p:spPr>
          <a:xfrm>
            <a:off x="6245525" y="3899141"/>
            <a:ext cx="5884072" cy="29071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7724" y="1899668"/>
            <a:ext cx="516991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Список заявление для участия на летний семестр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31367" y="972294"/>
            <a:ext cx="398137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Список дисциплины на летний семестр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69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12C1-DC73-4670-9227-3EF780A6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07FD58-AD58-4ECA-8B8B-BD3DB77FEFB8}"/>
              </a:ext>
            </a:extLst>
          </p:cNvPr>
          <p:cNvCxnSpPr>
            <a:cxnSpLocks/>
          </p:cNvCxnSpPr>
          <p:nvPr/>
        </p:nvCxnSpPr>
        <p:spPr>
          <a:xfrm>
            <a:off x="2377440" y="958471"/>
            <a:ext cx="9814560" cy="0"/>
          </a:xfrm>
          <a:prstGeom prst="line">
            <a:avLst/>
          </a:prstGeom>
          <a:ln w="381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8D42560-7448-416F-B4F5-092F4A392E3F}"/>
              </a:ext>
            </a:extLst>
          </p:cNvPr>
          <p:cNvCxnSpPr>
            <a:cxnSpLocks/>
          </p:cNvCxnSpPr>
          <p:nvPr/>
        </p:nvCxnSpPr>
        <p:spPr>
          <a:xfrm>
            <a:off x="2537460" y="912567"/>
            <a:ext cx="9654540" cy="0"/>
          </a:xfrm>
          <a:prstGeom prst="line">
            <a:avLst/>
          </a:prstGeom>
          <a:ln w="12700">
            <a:solidFill>
              <a:srgbClr val="183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0F29C8-FDB1-4929-B68B-E8FA24EC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0005"/>
            <a:ext cx="2720202" cy="618421"/>
          </a:xfrm>
          <a:prstGeom prst="rect">
            <a:avLst/>
          </a:prstGeom>
          <a:ln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32E6A7F-320A-472A-853E-26E54BB3A5FF}"/>
              </a:ext>
            </a:extLst>
          </p:cNvPr>
          <p:cNvSpPr/>
          <p:nvPr/>
        </p:nvSpPr>
        <p:spPr>
          <a:xfrm>
            <a:off x="4400735" y="293047"/>
            <a:ext cx="7800790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b="1" dirty="0"/>
              <a:t>ПРОКТОРИНГ AEROEXAM С ИНТЕГРАЦИЕЙ АИС "ПЛАТОН"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15749"/>
          <a:stretch/>
        </p:blipFill>
        <p:spPr>
          <a:xfrm>
            <a:off x="175789" y="1841116"/>
            <a:ext cx="5410934" cy="3633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747" y="1825135"/>
            <a:ext cx="6417229" cy="446231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66531" y="1280843"/>
            <a:ext cx="5008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/>
              <a:t>Результат проверки </a:t>
            </a:r>
            <a:r>
              <a:rPr lang="ru-RU" u="sng" dirty="0" err="1"/>
              <a:t>прокторинга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4486543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8811</TotalTime>
  <Words>313</Words>
  <Application>Microsoft Office PowerPoint</Application>
  <PresentationFormat>Широкоэкранный</PresentationFormat>
  <Paragraphs>87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Roboto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Жандаулет Мендигалиев</dc:creator>
  <cp:lastModifiedBy>Пользователь</cp:lastModifiedBy>
  <cp:revision>403</cp:revision>
  <cp:lastPrinted>2024-11-21T06:45:29Z</cp:lastPrinted>
  <dcterms:created xsi:type="dcterms:W3CDTF">2021-10-26T05:29:50Z</dcterms:created>
  <dcterms:modified xsi:type="dcterms:W3CDTF">2026-02-23T07:32:44Z</dcterms:modified>
</cp:coreProperties>
</file>